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aven Pro Bold" charset="1" panose="00000800000000000000"/>
      <p:regular r:id="rId17"/>
    </p:embeddedFont>
    <p:embeddedFont>
      <p:font typeface="ITC Franklin Gothic LT Semi-Bold" charset="1" panose="020B0704030502020204"/>
      <p:regular r:id="rId19"/>
    </p:embeddedFont>
    <p:embeddedFont>
      <p:font typeface="ITC Franklin Gothic LT" charset="1" panose="020B0504030503020204"/>
      <p:regular r:id="rId20"/>
    </p:embeddedFont>
    <p:embeddedFont>
      <p:font typeface="Cooper Hewitt Bold" charset="1" panose="00000000000000000000"/>
      <p:regular r:id="rId22"/>
    </p:embeddedFont>
    <p:embeddedFont>
      <p:font typeface="Cooper Hewitt" charset="1" panose="00000000000000000000"/>
      <p:regular r:id="rId23"/>
    </p:embeddedFont>
    <p:embeddedFont>
      <p:font typeface="Libre Franklin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3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4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image13.jpe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17" Target="../media/image19.png" Type="http://schemas.openxmlformats.org/officeDocument/2006/relationships/image"/><Relationship Id="rId18" Target="../media/image20.png" Type="http://schemas.openxmlformats.org/officeDocument/2006/relationships/image"/><Relationship Id="rId19" Target="../media/image21.png" Type="http://schemas.openxmlformats.org/officeDocument/2006/relationships/image"/><Relationship Id="rId2" Target="../notesSlides/notesSlide3.xml" Type="http://schemas.openxmlformats.org/officeDocument/2006/relationships/notesSlide"/><Relationship Id="rId20" Target="../media/image22.png" Type="http://schemas.openxmlformats.org/officeDocument/2006/relationships/image"/><Relationship Id="rId21" Target="../media/image23.svg" Type="http://schemas.openxmlformats.org/officeDocument/2006/relationships/image"/><Relationship Id="rId22" Target="../media/image24.png" Type="http://schemas.openxmlformats.org/officeDocument/2006/relationships/image"/><Relationship Id="rId23" Target="../media/image25.png" Type="http://schemas.openxmlformats.org/officeDocument/2006/relationships/image"/><Relationship Id="rId24" Target="../media/image26.png" Type="http://schemas.openxmlformats.org/officeDocument/2006/relationships/image"/><Relationship Id="rId25" Target="../media/image27.jpeg" Type="http://schemas.openxmlformats.org/officeDocument/2006/relationships/image"/><Relationship Id="rId26" Target="../media/image28.png" Type="http://schemas.openxmlformats.org/officeDocument/2006/relationships/image"/><Relationship Id="rId27" Target="../media/image29.png" Type="http://schemas.openxmlformats.org/officeDocument/2006/relationships/image"/><Relationship Id="rId28" Target="../media/image30.svg" Type="http://schemas.openxmlformats.org/officeDocument/2006/relationships/image"/><Relationship Id="rId29" Target="../media/image31.png" Type="http://schemas.openxmlformats.org/officeDocument/2006/relationships/image"/><Relationship Id="rId3" Target="../media/image5.png" Type="http://schemas.openxmlformats.org/officeDocument/2006/relationships/image"/><Relationship Id="rId30" Target="../media/image32.svg" Type="http://schemas.openxmlformats.org/officeDocument/2006/relationships/image"/><Relationship Id="rId31" Target="../media/image33.png" Type="http://schemas.openxmlformats.org/officeDocument/2006/relationships/image"/><Relationship Id="rId32" Target="../media/image34.png" Type="http://schemas.openxmlformats.org/officeDocument/2006/relationships/image"/><Relationship Id="rId33" Target="../media/image35.png" Type="http://schemas.openxmlformats.org/officeDocument/2006/relationships/image"/><Relationship Id="rId34" Target="../media/image36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https://www.kaggle.com/datasets/alinesellwia/food-freshness" TargetMode="External" Type="http://schemas.openxmlformats.org/officeDocument/2006/relationships/hyperlink"/><Relationship Id="rId6" Target="https://www.kaggle.com/datasets/swoyam2609/fresh-and-stale-classification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" y="1138128"/>
            <a:ext cx="9148872" cy="9148872"/>
          </a:xfrm>
          <a:custGeom>
            <a:avLst/>
            <a:gdLst/>
            <a:ahLst/>
            <a:cxnLst/>
            <a:rect r="r" b="b" t="t" l="l"/>
            <a:pathLst>
              <a:path h="9148872" w="9148872">
                <a:moveTo>
                  <a:pt x="0" y="0"/>
                </a:moveTo>
                <a:lnTo>
                  <a:pt x="9148873" y="0"/>
                </a:lnTo>
                <a:lnTo>
                  <a:pt x="9148873" y="9148872"/>
                </a:lnTo>
                <a:lnTo>
                  <a:pt x="0" y="9148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87242" y="3409581"/>
            <a:ext cx="5359119" cy="29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4"/>
              </a:lnSpc>
            </a:pPr>
            <a:r>
              <a:rPr lang="en-US" b="true" sz="6445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FOOD FRESHNESS DETECTION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9665" y="6254749"/>
            <a:ext cx="4438839" cy="4438839"/>
          </a:xfrm>
          <a:custGeom>
            <a:avLst/>
            <a:gdLst/>
            <a:ahLst/>
            <a:cxnLst/>
            <a:rect r="r" b="b" t="t" l="l"/>
            <a:pathLst>
              <a:path h="4438839" w="4438839">
                <a:moveTo>
                  <a:pt x="0" y="0"/>
                </a:moveTo>
                <a:lnTo>
                  <a:pt x="4438840" y="0"/>
                </a:lnTo>
                <a:lnTo>
                  <a:pt x="4438840" y="4438839"/>
                </a:lnTo>
                <a:lnTo>
                  <a:pt x="0" y="4438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36025"/>
            <a:ext cx="5704407" cy="67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PROBLEM STATEMENT: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9906" y="2180360"/>
            <a:ext cx="15824057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Food often spoils without being noticed, causing waste and health issues. People need an easy way to check if their food is still fresh. This project aims to build a system that detects the freshness of food using images and shows the result on a refrigerator screen. It helps users know when to consume or remove spoiled food.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9906" y="5000625"/>
            <a:ext cx="2347020" cy="67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OBJECTIVE: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9906" y="5940424"/>
            <a:ext cx="15824057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The objective of this project is to develop a system that uses machine learning to detect the freshness of food items. The system will analyze food images, assess their freshness, and display the results on the screen of a smart refrigerator. This will help users monitor food condition in real-time, reduce food waste, and ensure food safety.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05060" y="0"/>
            <a:ext cx="4987812" cy="4987812"/>
          </a:xfrm>
          <a:custGeom>
            <a:avLst/>
            <a:gdLst/>
            <a:ahLst/>
            <a:cxnLst/>
            <a:rect r="r" b="b" t="t" l="l"/>
            <a:pathLst>
              <a:path h="4987812" w="4987812">
                <a:moveTo>
                  <a:pt x="0" y="0"/>
                </a:moveTo>
                <a:lnTo>
                  <a:pt x="4987812" y="0"/>
                </a:lnTo>
                <a:lnTo>
                  <a:pt x="4987812" y="4987812"/>
                </a:lnTo>
                <a:lnTo>
                  <a:pt x="0" y="4987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74153" y="420688"/>
            <a:ext cx="5227340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PROPOSED METHODLOGY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0246" y="9086979"/>
            <a:ext cx="16218125" cy="27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3"/>
              </a:lnSpc>
              <a:spcBef>
                <a:spcPct val="0"/>
              </a:spcBef>
            </a:pPr>
            <a:r>
              <a:rPr lang="en-US" b="true" sz="1603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Fig 1 : </a:t>
            </a:r>
            <a:r>
              <a:rPr lang="en-US" sz="1603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Proposed Methodology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49494" y="1416787"/>
            <a:ext cx="12968998" cy="8317920"/>
            <a:chOff x="0" y="0"/>
            <a:chExt cx="4114513" cy="26389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4513" cy="2638923"/>
            </a:xfrm>
            <a:custGeom>
              <a:avLst/>
              <a:gdLst/>
              <a:ahLst/>
              <a:cxnLst/>
              <a:rect r="r" b="b" t="t" l="l"/>
              <a:pathLst>
                <a:path h="2638923" w="4114513">
                  <a:moveTo>
                    <a:pt x="11939" y="0"/>
                  </a:moveTo>
                  <a:lnTo>
                    <a:pt x="4102574" y="0"/>
                  </a:lnTo>
                  <a:cubicBezTo>
                    <a:pt x="4109167" y="0"/>
                    <a:pt x="4114513" y="5345"/>
                    <a:pt x="4114513" y="11939"/>
                  </a:cubicBezTo>
                  <a:lnTo>
                    <a:pt x="4114513" y="2626984"/>
                  </a:lnTo>
                  <a:cubicBezTo>
                    <a:pt x="4114513" y="2633578"/>
                    <a:pt x="4109167" y="2638923"/>
                    <a:pt x="4102574" y="2638923"/>
                  </a:cubicBezTo>
                  <a:lnTo>
                    <a:pt x="11939" y="2638923"/>
                  </a:lnTo>
                  <a:cubicBezTo>
                    <a:pt x="5345" y="2638923"/>
                    <a:pt x="0" y="2633578"/>
                    <a:pt x="0" y="2626984"/>
                  </a:cubicBezTo>
                  <a:lnTo>
                    <a:pt x="0" y="11939"/>
                  </a:lnTo>
                  <a:cubicBezTo>
                    <a:pt x="0" y="5345"/>
                    <a:pt x="5345" y="0"/>
                    <a:pt x="1193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14513" cy="2677023"/>
            </a:xfrm>
            <a:prstGeom prst="rect">
              <a:avLst/>
            </a:prstGeom>
          </p:spPr>
          <p:txBody>
            <a:bodyPr anchor="ctr" rtlCol="false" tIns="32435" lIns="32435" bIns="32435" rIns="32435"/>
            <a:lstStyle/>
            <a:p>
              <a:pPr algn="ctr">
                <a:lnSpc>
                  <a:spcPts val="23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20270" y="4192382"/>
            <a:ext cx="1018239" cy="1018239"/>
          </a:xfrm>
          <a:custGeom>
            <a:avLst/>
            <a:gdLst/>
            <a:ahLst/>
            <a:cxnLst/>
            <a:rect r="r" b="b" t="t" l="l"/>
            <a:pathLst>
              <a:path h="1018239" w="1018239">
                <a:moveTo>
                  <a:pt x="0" y="0"/>
                </a:moveTo>
                <a:lnTo>
                  <a:pt x="1018239" y="0"/>
                </a:lnTo>
                <a:lnTo>
                  <a:pt x="1018239" y="1018239"/>
                </a:lnTo>
                <a:lnTo>
                  <a:pt x="0" y="1018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20270" y="5172521"/>
            <a:ext cx="1018239" cy="27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SPLITTING INTO TRAIN AND TEST DATA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742368" y="4095090"/>
            <a:ext cx="6426773" cy="1772193"/>
            <a:chOff x="0" y="0"/>
            <a:chExt cx="2038943" cy="5622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8943" cy="562242"/>
            </a:xfrm>
            <a:custGeom>
              <a:avLst/>
              <a:gdLst/>
              <a:ahLst/>
              <a:cxnLst/>
              <a:rect r="r" b="b" t="t" l="l"/>
              <a:pathLst>
                <a:path h="562242" w="2038943">
                  <a:moveTo>
                    <a:pt x="24093" y="0"/>
                  </a:moveTo>
                  <a:lnTo>
                    <a:pt x="2014850" y="0"/>
                  </a:lnTo>
                  <a:cubicBezTo>
                    <a:pt x="2021240" y="0"/>
                    <a:pt x="2027368" y="2538"/>
                    <a:pt x="2031886" y="7057"/>
                  </a:cubicBezTo>
                  <a:cubicBezTo>
                    <a:pt x="2036404" y="11575"/>
                    <a:pt x="2038943" y="17703"/>
                    <a:pt x="2038943" y="24093"/>
                  </a:cubicBezTo>
                  <a:lnTo>
                    <a:pt x="2038943" y="538149"/>
                  </a:lnTo>
                  <a:cubicBezTo>
                    <a:pt x="2038943" y="551455"/>
                    <a:pt x="2028156" y="562242"/>
                    <a:pt x="2014850" y="562242"/>
                  </a:cubicBezTo>
                  <a:lnTo>
                    <a:pt x="24093" y="562242"/>
                  </a:lnTo>
                  <a:cubicBezTo>
                    <a:pt x="10787" y="562242"/>
                    <a:pt x="0" y="551455"/>
                    <a:pt x="0" y="538149"/>
                  </a:cubicBezTo>
                  <a:lnTo>
                    <a:pt x="0" y="24093"/>
                  </a:lnTo>
                  <a:cubicBezTo>
                    <a:pt x="0" y="17703"/>
                    <a:pt x="2538" y="11575"/>
                    <a:pt x="7057" y="7057"/>
                  </a:cubicBezTo>
                  <a:cubicBezTo>
                    <a:pt x="11575" y="2538"/>
                    <a:pt x="17703" y="0"/>
                    <a:pt x="24093" y="0"/>
                  </a:cubicBezTo>
                  <a:close/>
                </a:path>
              </a:pathLst>
            </a:custGeom>
            <a:solidFill>
              <a:srgbClr val="71D3E0"/>
            </a:solidFill>
            <a:ln w="9525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38943" cy="600342"/>
            </a:xfrm>
            <a:prstGeom prst="rect">
              <a:avLst/>
            </a:prstGeom>
          </p:spPr>
          <p:txBody>
            <a:bodyPr anchor="ctr" rtlCol="false" tIns="32435" lIns="32435" bIns="32435" rIns="32435"/>
            <a:lstStyle/>
            <a:p>
              <a:pPr algn="ctr">
                <a:lnSpc>
                  <a:spcPts val="23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156643" y="2161285"/>
            <a:ext cx="1018239" cy="1018239"/>
          </a:xfrm>
          <a:custGeom>
            <a:avLst/>
            <a:gdLst/>
            <a:ahLst/>
            <a:cxnLst/>
            <a:rect r="r" b="b" t="t" l="l"/>
            <a:pathLst>
              <a:path h="1018239" w="1018239">
                <a:moveTo>
                  <a:pt x="0" y="0"/>
                </a:moveTo>
                <a:lnTo>
                  <a:pt x="1018239" y="0"/>
                </a:lnTo>
                <a:lnTo>
                  <a:pt x="1018239" y="1018239"/>
                </a:lnTo>
                <a:lnTo>
                  <a:pt x="0" y="1018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56643" y="3233820"/>
            <a:ext cx="1018239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TRAIN  DATA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902884" y="4353179"/>
            <a:ext cx="1018239" cy="1018239"/>
          </a:xfrm>
          <a:custGeom>
            <a:avLst/>
            <a:gdLst/>
            <a:ahLst/>
            <a:cxnLst/>
            <a:rect r="r" b="b" t="t" l="l"/>
            <a:pathLst>
              <a:path h="1018239" w="1018239">
                <a:moveTo>
                  <a:pt x="0" y="0"/>
                </a:moveTo>
                <a:lnTo>
                  <a:pt x="1018239" y="0"/>
                </a:lnTo>
                <a:lnTo>
                  <a:pt x="1018239" y="1018239"/>
                </a:lnTo>
                <a:lnTo>
                  <a:pt x="0" y="1018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902884" y="5397255"/>
            <a:ext cx="1018239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TEST 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37841" y="9469994"/>
            <a:ext cx="1057264" cy="15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2"/>
              </a:lnSpc>
              <a:spcBef>
                <a:spcPct val="0"/>
              </a:spcBef>
            </a:pPr>
            <a:r>
              <a:rPr lang="en-US" b="true" sz="766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SET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237841" y="8461280"/>
            <a:ext cx="1018239" cy="1018239"/>
          </a:xfrm>
          <a:custGeom>
            <a:avLst/>
            <a:gdLst/>
            <a:ahLst/>
            <a:cxnLst/>
            <a:rect r="r" b="b" t="t" l="l"/>
            <a:pathLst>
              <a:path h="1018239" w="1018239">
                <a:moveTo>
                  <a:pt x="0" y="0"/>
                </a:moveTo>
                <a:lnTo>
                  <a:pt x="1018239" y="0"/>
                </a:lnTo>
                <a:lnTo>
                  <a:pt x="1018239" y="1018239"/>
                </a:lnTo>
                <a:lnTo>
                  <a:pt x="0" y="1018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309251" y="6017733"/>
            <a:ext cx="2993287" cy="1767812"/>
            <a:chOff x="0" y="0"/>
            <a:chExt cx="1282043" cy="7571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2043" cy="757165"/>
            </a:xfrm>
            <a:custGeom>
              <a:avLst/>
              <a:gdLst/>
              <a:ahLst/>
              <a:cxnLst/>
              <a:rect r="r" b="b" t="t" l="l"/>
              <a:pathLst>
                <a:path h="757165" w="1282043">
                  <a:moveTo>
                    <a:pt x="25864" y="0"/>
                  </a:moveTo>
                  <a:lnTo>
                    <a:pt x="1256179" y="0"/>
                  </a:lnTo>
                  <a:cubicBezTo>
                    <a:pt x="1263038" y="0"/>
                    <a:pt x="1269617" y="2725"/>
                    <a:pt x="1274468" y="7575"/>
                  </a:cubicBezTo>
                  <a:cubicBezTo>
                    <a:pt x="1279318" y="12426"/>
                    <a:pt x="1282043" y="19005"/>
                    <a:pt x="1282043" y="25864"/>
                  </a:cubicBezTo>
                  <a:lnTo>
                    <a:pt x="1282043" y="731300"/>
                  </a:lnTo>
                  <a:cubicBezTo>
                    <a:pt x="1282043" y="745585"/>
                    <a:pt x="1270463" y="757165"/>
                    <a:pt x="1256179" y="757165"/>
                  </a:cubicBezTo>
                  <a:lnTo>
                    <a:pt x="25864" y="757165"/>
                  </a:lnTo>
                  <a:cubicBezTo>
                    <a:pt x="11580" y="757165"/>
                    <a:pt x="0" y="745585"/>
                    <a:pt x="0" y="731300"/>
                  </a:cubicBezTo>
                  <a:lnTo>
                    <a:pt x="0" y="25864"/>
                  </a:lnTo>
                  <a:cubicBezTo>
                    <a:pt x="0" y="11580"/>
                    <a:pt x="11580" y="0"/>
                    <a:pt x="2586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282043" cy="776215"/>
            </a:xfrm>
            <a:prstGeom prst="rect">
              <a:avLst/>
            </a:prstGeom>
          </p:spPr>
          <p:txBody>
            <a:bodyPr anchor="ctr" rtlCol="false" tIns="32435" lIns="32435" bIns="32435" rIns="32435"/>
            <a:lstStyle/>
            <a:p>
              <a:pPr algn="ctr">
                <a:lnSpc>
                  <a:spcPts val="151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390935" y="6069225"/>
            <a:ext cx="2834810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LABELLING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3334241" y="6915735"/>
            <a:ext cx="943307" cy="665869"/>
          </a:xfrm>
          <a:custGeom>
            <a:avLst/>
            <a:gdLst/>
            <a:ahLst/>
            <a:cxnLst/>
            <a:rect r="r" b="b" t="t" l="l"/>
            <a:pathLst>
              <a:path h="665869" w="943307">
                <a:moveTo>
                  <a:pt x="0" y="0"/>
                </a:moveTo>
                <a:lnTo>
                  <a:pt x="943307" y="0"/>
                </a:lnTo>
                <a:lnTo>
                  <a:pt x="943307" y="665869"/>
                </a:lnTo>
                <a:lnTo>
                  <a:pt x="0" y="6658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883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4277548" y="6266891"/>
            <a:ext cx="943307" cy="1314713"/>
          </a:xfrm>
          <a:custGeom>
            <a:avLst/>
            <a:gdLst/>
            <a:ahLst/>
            <a:cxnLst/>
            <a:rect r="r" b="b" t="t" l="l"/>
            <a:pathLst>
              <a:path h="1314713" w="943307">
                <a:moveTo>
                  <a:pt x="0" y="0"/>
                </a:moveTo>
                <a:lnTo>
                  <a:pt x="943307" y="0"/>
                </a:lnTo>
                <a:lnTo>
                  <a:pt x="943307" y="1314713"/>
                </a:lnTo>
                <a:lnTo>
                  <a:pt x="0" y="1314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2390935" y="6323862"/>
            <a:ext cx="943307" cy="1257742"/>
          </a:xfrm>
          <a:custGeom>
            <a:avLst/>
            <a:gdLst/>
            <a:ahLst/>
            <a:cxnLst/>
            <a:rect r="r" b="b" t="t" l="l"/>
            <a:pathLst>
              <a:path h="1257742" w="943307">
                <a:moveTo>
                  <a:pt x="0" y="0"/>
                </a:moveTo>
                <a:lnTo>
                  <a:pt x="943306" y="0"/>
                </a:lnTo>
                <a:lnTo>
                  <a:pt x="943306" y="1257742"/>
                </a:lnTo>
                <a:lnTo>
                  <a:pt x="0" y="12577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6" id="26"/>
          <p:cNvGrpSpPr/>
          <p:nvPr/>
        </p:nvGrpSpPr>
        <p:grpSpPr>
          <a:xfrm rot="0">
            <a:off x="4764466" y="1516097"/>
            <a:ext cx="10116865" cy="2455732"/>
            <a:chOff x="0" y="0"/>
            <a:chExt cx="3209652" cy="779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209652" cy="779100"/>
            </a:xfrm>
            <a:custGeom>
              <a:avLst/>
              <a:gdLst/>
              <a:ahLst/>
              <a:cxnLst/>
              <a:rect r="r" b="b" t="t" l="l"/>
              <a:pathLst>
                <a:path h="779100" w="3209652">
                  <a:moveTo>
                    <a:pt x="15305" y="0"/>
                  </a:moveTo>
                  <a:lnTo>
                    <a:pt x="3194347" y="0"/>
                  </a:lnTo>
                  <a:cubicBezTo>
                    <a:pt x="3198406" y="0"/>
                    <a:pt x="3202299" y="1612"/>
                    <a:pt x="3205169" y="4483"/>
                  </a:cubicBezTo>
                  <a:cubicBezTo>
                    <a:pt x="3208040" y="7353"/>
                    <a:pt x="3209652" y="11246"/>
                    <a:pt x="3209652" y="15305"/>
                  </a:cubicBezTo>
                  <a:lnTo>
                    <a:pt x="3209652" y="763795"/>
                  </a:lnTo>
                  <a:cubicBezTo>
                    <a:pt x="3209652" y="772247"/>
                    <a:pt x="3202800" y="779100"/>
                    <a:pt x="3194347" y="779100"/>
                  </a:cubicBezTo>
                  <a:lnTo>
                    <a:pt x="15305" y="779100"/>
                  </a:lnTo>
                  <a:cubicBezTo>
                    <a:pt x="11246" y="779100"/>
                    <a:pt x="7353" y="777487"/>
                    <a:pt x="4483" y="774617"/>
                  </a:cubicBezTo>
                  <a:cubicBezTo>
                    <a:pt x="1612" y="771747"/>
                    <a:pt x="0" y="767854"/>
                    <a:pt x="0" y="763795"/>
                  </a:cubicBezTo>
                  <a:lnTo>
                    <a:pt x="0" y="15305"/>
                  </a:lnTo>
                  <a:cubicBezTo>
                    <a:pt x="0" y="6852"/>
                    <a:pt x="6852" y="0"/>
                    <a:pt x="15305" y="0"/>
                  </a:cubicBezTo>
                  <a:close/>
                </a:path>
              </a:pathLst>
            </a:custGeom>
            <a:solidFill>
              <a:srgbClr val="5CE1E6"/>
            </a:solidFill>
            <a:ln w="9525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209652" cy="817200"/>
            </a:xfrm>
            <a:prstGeom prst="rect">
              <a:avLst/>
            </a:prstGeom>
          </p:spPr>
          <p:txBody>
            <a:bodyPr anchor="ctr" rtlCol="false" tIns="32435" lIns="32435" bIns="32435" rIns="32435"/>
            <a:lstStyle/>
            <a:p>
              <a:pPr algn="ctr">
                <a:lnSpc>
                  <a:spcPts val="232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463745" y="1891125"/>
            <a:ext cx="2993287" cy="1931166"/>
            <a:chOff x="0" y="0"/>
            <a:chExt cx="1282043" cy="8271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82043" cy="827130"/>
            </a:xfrm>
            <a:custGeom>
              <a:avLst/>
              <a:gdLst/>
              <a:ahLst/>
              <a:cxnLst/>
              <a:rect r="r" b="b" t="t" l="l"/>
              <a:pathLst>
                <a:path h="827130" w="1282043">
                  <a:moveTo>
                    <a:pt x="25864" y="0"/>
                  </a:moveTo>
                  <a:lnTo>
                    <a:pt x="1256179" y="0"/>
                  </a:lnTo>
                  <a:cubicBezTo>
                    <a:pt x="1263038" y="0"/>
                    <a:pt x="1269617" y="2725"/>
                    <a:pt x="1274468" y="7575"/>
                  </a:cubicBezTo>
                  <a:cubicBezTo>
                    <a:pt x="1279318" y="12426"/>
                    <a:pt x="1282043" y="19005"/>
                    <a:pt x="1282043" y="25864"/>
                  </a:cubicBezTo>
                  <a:lnTo>
                    <a:pt x="1282043" y="801266"/>
                  </a:lnTo>
                  <a:cubicBezTo>
                    <a:pt x="1282043" y="815550"/>
                    <a:pt x="1270463" y="827130"/>
                    <a:pt x="1256179" y="827130"/>
                  </a:cubicBezTo>
                  <a:lnTo>
                    <a:pt x="25864" y="827130"/>
                  </a:lnTo>
                  <a:cubicBezTo>
                    <a:pt x="19005" y="827130"/>
                    <a:pt x="12426" y="824405"/>
                    <a:pt x="7575" y="819555"/>
                  </a:cubicBezTo>
                  <a:cubicBezTo>
                    <a:pt x="2725" y="814704"/>
                    <a:pt x="0" y="808126"/>
                    <a:pt x="0" y="801266"/>
                  </a:cubicBezTo>
                  <a:lnTo>
                    <a:pt x="0" y="25864"/>
                  </a:lnTo>
                  <a:cubicBezTo>
                    <a:pt x="0" y="11580"/>
                    <a:pt x="11580" y="0"/>
                    <a:pt x="2586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1282043" cy="846180"/>
            </a:xfrm>
            <a:prstGeom prst="rect">
              <a:avLst/>
            </a:prstGeom>
          </p:spPr>
          <p:txBody>
            <a:bodyPr anchor="ctr" rtlCol="false" tIns="32435" lIns="32435" bIns="32435" rIns="32435"/>
            <a:lstStyle/>
            <a:p>
              <a:pPr algn="ctr">
                <a:lnSpc>
                  <a:spcPts val="151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8542984" y="2275484"/>
            <a:ext cx="968340" cy="683656"/>
          </a:xfrm>
          <a:custGeom>
            <a:avLst/>
            <a:gdLst/>
            <a:ahLst/>
            <a:cxnLst/>
            <a:rect r="r" b="b" t="t" l="l"/>
            <a:pathLst>
              <a:path h="683656" w="968340">
                <a:moveTo>
                  <a:pt x="0" y="0"/>
                </a:moveTo>
                <a:lnTo>
                  <a:pt x="968340" y="0"/>
                </a:lnTo>
                <a:lnTo>
                  <a:pt x="968340" y="683656"/>
                </a:lnTo>
                <a:lnTo>
                  <a:pt x="0" y="6836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020" r="0" b="-42115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9511324" y="2275484"/>
            <a:ext cx="943307" cy="683656"/>
          </a:xfrm>
          <a:custGeom>
            <a:avLst/>
            <a:gdLst/>
            <a:ahLst/>
            <a:cxnLst/>
            <a:rect r="r" b="b" t="t" l="l"/>
            <a:pathLst>
              <a:path h="683656" w="943307">
                <a:moveTo>
                  <a:pt x="0" y="0"/>
                </a:moveTo>
                <a:lnTo>
                  <a:pt x="943307" y="0"/>
                </a:lnTo>
                <a:lnTo>
                  <a:pt x="943307" y="683656"/>
                </a:lnTo>
                <a:lnTo>
                  <a:pt x="0" y="6836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04748" r="0" b="-303933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0454631" y="2275484"/>
            <a:ext cx="923163" cy="683656"/>
          </a:xfrm>
          <a:custGeom>
            <a:avLst/>
            <a:gdLst/>
            <a:ahLst/>
            <a:cxnLst/>
            <a:rect r="r" b="b" t="t" l="l"/>
            <a:pathLst>
              <a:path h="683656" w="923163">
                <a:moveTo>
                  <a:pt x="0" y="0"/>
                </a:moveTo>
                <a:lnTo>
                  <a:pt x="923163" y="0"/>
                </a:lnTo>
                <a:lnTo>
                  <a:pt x="923163" y="683656"/>
                </a:lnTo>
                <a:lnTo>
                  <a:pt x="0" y="6836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98558" r="0" b="-19926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9009582" y="2952492"/>
            <a:ext cx="943307" cy="659721"/>
          </a:xfrm>
          <a:custGeom>
            <a:avLst/>
            <a:gdLst/>
            <a:ahLst/>
            <a:cxnLst/>
            <a:rect r="r" b="b" t="t" l="l"/>
            <a:pathLst>
              <a:path h="659721" w="943307">
                <a:moveTo>
                  <a:pt x="0" y="0"/>
                </a:moveTo>
                <a:lnTo>
                  <a:pt x="943307" y="0"/>
                </a:lnTo>
                <a:lnTo>
                  <a:pt x="943307" y="659721"/>
                </a:lnTo>
                <a:lnTo>
                  <a:pt x="0" y="6597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23492" r="0" b="-103643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true" rot="0">
            <a:off x="9952889" y="2952492"/>
            <a:ext cx="943307" cy="659721"/>
          </a:xfrm>
          <a:custGeom>
            <a:avLst/>
            <a:gdLst/>
            <a:ahLst/>
            <a:cxnLst/>
            <a:rect r="r" b="b" t="t" l="l"/>
            <a:pathLst>
              <a:path h="659721" w="943307">
                <a:moveTo>
                  <a:pt x="0" y="659721"/>
                </a:moveTo>
                <a:lnTo>
                  <a:pt x="943307" y="659721"/>
                </a:lnTo>
                <a:lnTo>
                  <a:pt x="943307" y="0"/>
                </a:lnTo>
                <a:lnTo>
                  <a:pt x="0" y="0"/>
                </a:lnTo>
                <a:lnTo>
                  <a:pt x="0" y="659721"/>
                </a:lnTo>
                <a:close/>
              </a:path>
            </a:pathLst>
          </a:custGeom>
          <a:blipFill>
            <a:blip r:embed="rId12"/>
            <a:stretch>
              <a:fillRect l="0" t="-426115" r="0" b="-102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7" id="37"/>
          <p:cNvSpPr txBox="true"/>
          <p:nvPr/>
        </p:nvSpPr>
        <p:spPr>
          <a:xfrm rot="0">
            <a:off x="8542984" y="2130325"/>
            <a:ext cx="968340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Original Image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511324" y="2130325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Flipping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54631" y="2130325"/>
            <a:ext cx="923163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Rotation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009582" y="3612924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Brightness increase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52889" y="3612924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180° Rotation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542984" y="1934649"/>
            <a:ext cx="2834810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AUGMENTATION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2035580" y="2192538"/>
            <a:ext cx="1018239" cy="1018239"/>
          </a:xfrm>
          <a:custGeom>
            <a:avLst/>
            <a:gdLst/>
            <a:ahLst/>
            <a:cxnLst/>
            <a:rect r="r" b="b" t="t" l="l"/>
            <a:pathLst>
              <a:path h="1018239" w="1018239">
                <a:moveTo>
                  <a:pt x="0" y="0"/>
                </a:moveTo>
                <a:lnTo>
                  <a:pt x="1018239" y="0"/>
                </a:lnTo>
                <a:lnTo>
                  <a:pt x="1018239" y="1018239"/>
                </a:lnTo>
                <a:lnTo>
                  <a:pt x="0" y="10182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2035580" y="3243807"/>
            <a:ext cx="1018239" cy="27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MODEL</a:t>
            </a:r>
          </a:p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TRAINING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13709845" y="2205235"/>
            <a:ext cx="1018239" cy="1018239"/>
          </a:xfrm>
          <a:custGeom>
            <a:avLst/>
            <a:gdLst/>
            <a:ahLst/>
            <a:cxnLst/>
            <a:rect r="r" b="b" t="t" l="l"/>
            <a:pathLst>
              <a:path h="1018239" w="1018239">
                <a:moveTo>
                  <a:pt x="0" y="0"/>
                </a:moveTo>
                <a:lnTo>
                  <a:pt x="1018239" y="0"/>
                </a:lnTo>
                <a:lnTo>
                  <a:pt x="1018239" y="1018239"/>
                </a:lnTo>
                <a:lnTo>
                  <a:pt x="0" y="10182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3709845" y="3231110"/>
            <a:ext cx="1018239" cy="27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PERFORMANCE </a:t>
            </a:r>
          </a:p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EVALUATION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1947567" y="4374012"/>
            <a:ext cx="1018239" cy="1018239"/>
          </a:xfrm>
          <a:custGeom>
            <a:avLst/>
            <a:gdLst/>
            <a:ahLst/>
            <a:cxnLst/>
            <a:rect r="r" b="b" t="t" l="l"/>
            <a:pathLst>
              <a:path h="1018239" w="1018239">
                <a:moveTo>
                  <a:pt x="0" y="0"/>
                </a:moveTo>
                <a:lnTo>
                  <a:pt x="1018239" y="0"/>
                </a:lnTo>
                <a:lnTo>
                  <a:pt x="1018239" y="1018239"/>
                </a:lnTo>
                <a:lnTo>
                  <a:pt x="0" y="10182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1947567" y="5434154"/>
            <a:ext cx="1018239" cy="27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PREDICTION</a:t>
            </a:r>
          </a:p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MODEL 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9642902" y="4576962"/>
            <a:ext cx="612528" cy="626323"/>
          </a:xfrm>
          <a:custGeom>
            <a:avLst/>
            <a:gdLst/>
            <a:ahLst/>
            <a:cxnLst/>
            <a:rect r="r" b="b" t="t" l="l"/>
            <a:pathLst>
              <a:path h="626323" w="612528">
                <a:moveTo>
                  <a:pt x="0" y="0"/>
                </a:moveTo>
                <a:lnTo>
                  <a:pt x="612528" y="0"/>
                </a:lnTo>
                <a:lnTo>
                  <a:pt x="612528" y="626324"/>
                </a:lnTo>
                <a:lnTo>
                  <a:pt x="0" y="62632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6540591" y="4368994"/>
            <a:ext cx="976853" cy="976853"/>
          </a:xfrm>
          <a:custGeom>
            <a:avLst/>
            <a:gdLst/>
            <a:ahLst/>
            <a:cxnLst/>
            <a:rect r="r" b="b" t="t" l="l"/>
            <a:pathLst>
              <a:path h="976853" w="976853">
                <a:moveTo>
                  <a:pt x="0" y="0"/>
                </a:moveTo>
                <a:lnTo>
                  <a:pt x="976853" y="0"/>
                </a:lnTo>
                <a:lnTo>
                  <a:pt x="976853" y="976853"/>
                </a:lnTo>
                <a:lnTo>
                  <a:pt x="0" y="97685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6540591" y="5397255"/>
            <a:ext cx="976853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CAMERA MODULE</a:t>
            </a:r>
          </a:p>
        </p:txBody>
      </p:sp>
      <p:sp>
        <p:nvSpPr>
          <p:cNvPr name="AutoShape 52" id="52"/>
          <p:cNvSpPr/>
          <p:nvPr/>
        </p:nvSpPr>
        <p:spPr>
          <a:xfrm>
            <a:off x="9949166" y="3822291"/>
            <a:ext cx="0" cy="75467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3" id="53"/>
          <p:cNvSpPr/>
          <p:nvPr/>
        </p:nvSpPr>
        <p:spPr>
          <a:xfrm flipV="true">
            <a:off x="3720604" y="3434854"/>
            <a:ext cx="8786" cy="72794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4" id="54"/>
          <p:cNvSpPr/>
          <p:nvPr/>
        </p:nvSpPr>
        <p:spPr>
          <a:xfrm flipV="true">
            <a:off x="3746960" y="5503309"/>
            <a:ext cx="0" cy="45070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5" id="55"/>
          <p:cNvSpPr/>
          <p:nvPr/>
        </p:nvSpPr>
        <p:spPr>
          <a:xfrm flipV="true">
            <a:off x="3711818" y="7898060"/>
            <a:ext cx="0" cy="45070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6" id="56"/>
          <p:cNvSpPr/>
          <p:nvPr/>
        </p:nvSpPr>
        <p:spPr>
          <a:xfrm>
            <a:off x="4238509" y="2762874"/>
            <a:ext cx="47785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7" id="57"/>
          <p:cNvSpPr/>
          <p:nvPr/>
        </p:nvSpPr>
        <p:spPr>
          <a:xfrm>
            <a:off x="4238509" y="4890124"/>
            <a:ext cx="47785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>
            <a:off x="7973211" y="2838627"/>
            <a:ext cx="4373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9" id="59"/>
          <p:cNvSpPr/>
          <p:nvPr/>
        </p:nvSpPr>
        <p:spPr>
          <a:xfrm>
            <a:off x="11510238" y="2780445"/>
            <a:ext cx="4373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0" id="60"/>
          <p:cNvSpPr/>
          <p:nvPr/>
        </p:nvSpPr>
        <p:spPr>
          <a:xfrm flipV="true">
            <a:off x="13004672" y="3802275"/>
            <a:ext cx="544692" cy="54469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>
            <a:off x="10411760" y="4881338"/>
            <a:ext cx="119471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2" id="62"/>
          <p:cNvSpPr/>
          <p:nvPr/>
        </p:nvSpPr>
        <p:spPr>
          <a:xfrm>
            <a:off x="5962199" y="4881338"/>
            <a:ext cx="4373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3" id="63"/>
          <p:cNvSpPr/>
          <p:nvPr/>
        </p:nvSpPr>
        <p:spPr>
          <a:xfrm>
            <a:off x="7674680" y="4881338"/>
            <a:ext cx="4373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4" id="64"/>
          <p:cNvSpPr/>
          <p:nvPr/>
        </p:nvSpPr>
        <p:spPr>
          <a:xfrm>
            <a:off x="9022342" y="4872553"/>
            <a:ext cx="4373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5" id="65"/>
          <p:cNvSpPr/>
          <p:nvPr/>
        </p:nvSpPr>
        <p:spPr>
          <a:xfrm>
            <a:off x="12447900" y="5799068"/>
            <a:ext cx="0" cy="43732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6" id="66"/>
          <p:cNvSpPr/>
          <p:nvPr/>
        </p:nvSpPr>
        <p:spPr>
          <a:xfrm flipH="false" flipV="false" rot="0">
            <a:off x="11773077" y="6236397"/>
            <a:ext cx="980084" cy="980084"/>
          </a:xfrm>
          <a:custGeom>
            <a:avLst/>
            <a:gdLst/>
            <a:ahLst/>
            <a:cxnLst/>
            <a:rect r="r" b="b" t="t" l="l"/>
            <a:pathLst>
              <a:path h="980084" w="980084">
                <a:moveTo>
                  <a:pt x="0" y="0"/>
                </a:moveTo>
                <a:lnTo>
                  <a:pt x="980084" y="0"/>
                </a:lnTo>
                <a:lnTo>
                  <a:pt x="980084" y="980084"/>
                </a:lnTo>
                <a:lnTo>
                  <a:pt x="0" y="98008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11773077" y="7246003"/>
            <a:ext cx="1018239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CLASSIFICATION</a:t>
            </a:r>
          </a:p>
        </p:txBody>
      </p:sp>
      <p:sp>
        <p:nvSpPr>
          <p:cNvPr name="Freeform 68" id="68"/>
          <p:cNvSpPr/>
          <p:nvPr/>
        </p:nvSpPr>
        <p:spPr>
          <a:xfrm flipH="false" flipV="false" rot="0">
            <a:off x="8235175" y="4559391"/>
            <a:ext cx="664002" cy="706385"/>
          </a:xfrm>
          <a:custGeom>
            <a:avLst/>
            <a:gdLst/>
            <a:ahLst/>
            <a:cxnLst/>
            <a:rect r="r" b="b" t="t" l="l"/>
            <a:pathLst>
              <a:path h="706385" w="664002">
                <a:moveTo>
                  <a:pt x="0" y="0"/>
                </a:moveTo>
                <a:lnTo>
                  <a:pt x="664001" y="0"/>
                </a:lnTo>
                <a:lnTo>
                  <a:pt x="664001" y="706385"/>
                </a:lnTo>
                <a:lnTo>
                  <a:pt x="0" y="70638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2841253" y="8587931"/>
            <a:ext cx="918880" cy="1037270"/>
          </a:xfrm>
          <a:custGeom>
            <a:avLst/>
            <a:gdLst/>
            <a:ahLst/>
            <a:cxnLst/>
            <a:rect r="r" b="b" t="t" l="l"/>
            <a:pathLst>
              <a:path h="1037270" w="918880">
                <a:moveTo>
                  <a:pt x="0" y="0"/>
                </a:moveTo>
                <a:lnTo>
                  <a:pt x="918880" y="0"/>
                </a:lnTo>
                <a:lnTo>
                  <a:pt x="918880" y="1037270"/>
                </a:lnTo>
                <a:lnTo>
                  <a:pt x="0" y="103727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6442" t="0" r="-6442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0" id="70"/>
          <p:cNvSpPr/>
          <p:nvPr/>
        </p:nvSpPr>
        <p:spPr>
          <a:xfrm flipH="false" flipV="false" rot="0">
            <a:off x="13868446" y="8587931"/>
            <a:ext cx="1083997" cy="1037270"/>
          </a:xfrm>
          <a:custGeom>
            <a:avLst/>
            <a:gdLst/>
            <a:ahLst/>
            <a:cxnLst/>
            <a:rect r="r" b="b" t="t" l="l"/>
            <a:pathLst>
              <a:path h="1037270" w="1083997">
                <a:moveTo>
                  <a:pt x="0" y="0"/>
                </a:moveTo>
                <a:lnTo>
                  <a:pt x="1083997" y="0"/>
                </a:lnTo>
                <a:lnTo>
                  <a:pt x="1083997" y="1037270"/>
                </a:lnTo>
                <a:lnTo>
                  <a:pt x="0" y="103727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67192" t="-53061" r="-85726" b="-4153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1" id="71"/>
          <p:cNvSpPr/>
          <p:nvPr/>
        </p:nvSpPr>
        <p:spPr>
          <a:xfrm flipH="false" flipV="false" rot="0">
            <a:off x="7878600" y="8587931"/>
            <a:ext cx="1652123" cy="1037270"/>
          </a:xfrm>
          <a:custGeom>
            <a:avLst/>
            <a:gdLst/>
            <a:ahLst/>
            <a:cxnLst/>
            <a:rect r="r" b="b" t="t" l="l"/>
            <a:pathLst>
              <a:path h="1037270" w="1652123">
                <a:moveTo>
                  <a:pt x="0" y="0"/>
                </a:moveTo>
                <a:lnTo>
                  <a:pt x="1652122" y="0"/>
                </a:lnTo>
                <a:lnTo>
                  <a:pt x="1652122" y="1037270"/>
                </a:lnTo>
                <a:lnTo>
                  <a:pt x="0" y="103727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47094" t="-40936" r="-1026" b="-651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2" id="72"/>
          <p:cNvSpPr/>
          <p:nvPr/>
        </p:nvSpPr>
        <p:spPr>
          <a:xfrm flipH="false" flipV="false" rot="0">
            <a:off x="9624436" y="8587931"/>
            <a:ext cx="1226768" cy="1037270"/>
          </a:xfrm>
          <a:custGeom>
            <a:avLst/>
            <a:gdLst/>
            <a:ahLst/>
            <a:cxnLst/>
            <a:rect r="r" b="b" t="t" l="l"/>
            <a:pathLst>
              <a:path h="1037270" w="1226768">
                <a:moveTo>
                  <a:pt x="0" y="0"/>
                </a:moveTo>
                <a:lnTo>
                  <a:pt x="1226769" y="0"/>
                </a:lnTo>
                <a:lnTo>
                  <a:pt x="1226769" y="1037270"/>
                </a:lnTo>
                <a:lnTo>
                  <a:pt x="0" y="103727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16570" t="-6618" r="-10729" b="-600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3" id="73"/>
          <p:cNvSpPr/>
          <p:nvPr/>
        </p:nvSpPr>
        <p:spPr>
          <a:xfrm flipH="false" flipV="false" rot="0">
            <a:off x="10943801" y="8587931"/>
            <a:ext cx="1802008" cy="1037270"/>
          </a:xfrm>
          <a:custGeom>
            <a:avLst/>
            <a:gdLst/>
            <a:ahLst/>
            <a:cxnLst/>
            <a:rect r="r" b="b" t="t" l="l"/>
            <a:pathLst>
              <a:path h="1037270" w="1802008">
                <a:moveTo>
                  <a:pt x="0" y="0"/>
                </a:moveTo>
                <a:lnTo>
                  <a:pt x="1802008" y="0"/>
                </a:lnTo>
                <a:lnTo>
                  <a:pt x="1802008" y="1037270"/>
                </a:lnTo>
                <a:lnTo>
                  <a:pt x="0" y="103727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104201" t="-71262" r="-36881" b="-6432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4" id="74"/>
          <p:cNvSpPr txBox="true"/>
          <p:nvPr/>
        </p:nvSpPr>
        <p:spPr>
          <a:xfrm rot="0">
            <a:off x="7878600" y="8401060"/>
            <a:ext cx="1652123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FRESH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624436" y="8378649"/>
            <a:ext cx="1226768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SLIGHTLY AGED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2839523" y="8401060"/>
            <a:ext cx="920610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SPOILED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0943801" y="8401060"/>
            <a:ext cx="1802008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STALE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3853847" y="8401060"/>
            <a:ext cx="1098596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ROTTEN</a:t>
            </a:r>
          </a:p>
        </p:txBody>
      </p:sp>
      <p:sp>
        <p:nvSpPr>
          <p:cNvPr name="AutoShape 79" id="79"/>
          <p:cNvSpPr/>
          <p:nvPr/>
        </p:nvSpPr>
        <p:spPr>
          <a:xfrm>
            <a:off x="12144826" y="7504444"/>
            <a:ext cx="0" cy="70781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0" id="80"/>
          <p:cNvSpPr/>
          <p:nvPr/>
        </p:nvSpPr>
        <p:spPr>
          <a:xfrm>
            <a:off x="12153612" y="7504444"/>
            <a:ext cx="1137431" cy="70781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1" id="81"/>
          <p:cNvSpPr/>
          <p:nvPr/>
        </p:nvSpPr>
        <p:spPr>
          <a:xfrm>
            <a:off x="12153612" y="7504444"/>
            <a:ext cx="2240748" cy="70781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2" id="82"/>
          <p:cNvSpPr/>
          <p:nvPr/>
        </p:nvSpPr>
        <p:spPr>
          <a:xfrm flipH="true">
            <a:off x="10229035" y="7494971"/>
            <a:ext cx="1924577" cy="71728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3" id="83"/>
          <p:cNvSpPr/>
          <p:nvPr/>
        </p:nvSpPr>
        <p:spPr>
          <a:xfrm flipH="true">
            <a:off x="8695876" y="7488956"/>
            <a:ext cx="3448950" cy="78136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4" id="84"/>
          <p:cNvGrpSpPr/>
          <p:nvPr/>
        </p:nvGrpSpPr>
        <p:grpSpPr>
          <a:xfrm rot="0">
            <a:off x="337518" y="7053455"/>
            <a:ext cx="1334127" cy="785615"/>
            <a:chOff x="0" y="0"/>
            <a:chExt cx="517658" cy="304828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517658" cy="304828"/>
            </a:xfrm>
            <a:custGeom>
              <a:avLst/>
              <a:gdLst/>
              <a:ahLst/>
              <a:cxnLst/>
              <a:rect r="r" b="b" t="t" l="l"/>
              <a:pathLst>
                <a:path h="304828" w="517658">
                  <a:moveTo>
                    <a:pt x="58030" y="0"/>
                  </a:moveTo>
                  <a:lnTo>
                    <a:pt x="459628" y="0"/>
                  </a:lnTo>
                  <a:cubicBezTo>
                    <a:pt x="475019" y="0"/>
                    <a:pt x="489779" y="6114"/>
                    <a:pt x="500661" y="16997"/>
                  </a:cubicBezTo>
                  <a:cubicBezTo>
                    <a:pt x="511544" y="27879"/>
                    <a:pt x="517658" y="42639"/>
                    <a:pt x="517658" y="58030"/>
                  </a:cubicBezTo>
                  <a:lnTo>
                    <a:pt x="517658" y="246799"/>
                  </a:lnTo>
                  <a:cubicBezTo>
                    <a:pt x="517658" y="262189"/>
                    <a:pt x="511544" y="276949"/>
                    <a:pt x="500661" y="287832"/>
                  </a:cubicBezTo>
                  <a:cubicBezTo>
                    <a:pt x="489779" y="298715"/>
                    <a:pt x="475019" y="304828"/>
                    <a:pt x="459628" y="304828"/>
                  </a:cubicBezTo>
                  <a:lnTo>
                    <a:pt x="58030" y="304828"/>
                  </a:lnTo>
                  <a:cubicBezTo>
                    <a:pt x="42639" y="304828"/>
                    <a:pt x="27879" y="298715"/>
                    <a:pt x="16997" y="287832"/>
                  </a:cubicBezTo>
                  <a:cubicBezTo>
                    <a:pt x="6114" y="276949"/>
                    <a:pt x="0" y="262189"/>
                    <a:pt x="0" y="246799"/>
                  </a:cubicBezTo>
                  <a:lnTo>
                    <a:pt x="0" y="58030"/>
                  </a:lnTo>
                  <a:cubicBezTo>
                    <a:pt x="0" y="42639"/>
                    <a:pt x="6114" y="27879"/>
                    <a:pt x="16997" y="16997"/>
                  </a:cubicBezTo>
                  <a:cubicBezTo>
                    <a:pt x="27879" y="6114"/>
                    <a:pt x="42639" y="0"/>
                    <a:pt x="5803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86" id="86"/>
            <p:cNvSpPr txBox="true"/>
            <p:nvPr/>
          </p:nvSpPr>
          <p:spPr>
            <a:xfrm>
              <a:off x="0" y="-19050"/>
              <a:ext cx="517658" cy="323878"/>
            </a:xfrm>
            <a:prstGeom prst="rect">
              <a:avLst/>
            </a:prstGeom>
          </p:spPr>
          <p:txBody>
            <a:bodyPr anchor="ctr" rtlCol="false" tIns="32435" lIns="32435" bIns="32435" rIns="32435"/>
            <a:lstStyle/>
            <a:p>
              <a:pPr algn="ctr">
                <a:lnSpc>
                  <a:spcPts val="1519"/>
                </a:lnSpc>
              </a:pPr>
            </a:p>
          </p:txBody>
        </p:sp>
      </p:grpSp>
      <p:sp>
        <p:nvSpPr>
          <p:cNvPr name="Freeform 87" id="87"/>
          <p:cNvSpPr/>
          <p:nvPr/>
        </p:nvSpPr>
        <p:spPr>
          <a:xfrm flipH="false" flipV="false" rot="0">
            <a:off x="400288" y="7240949"/>
            <a:ext cx="536498" cy="536498"/>
          </a:xfrm>
          <a:custGeom>
            <a:avLst/>
            <a:gdLst/>
            <a:ahLst/>
            <a:cxnLst/>
            <a:rect r="r" b="b" t="t" l="l"/>
            <a:pathLst>
              <a:path h="536498" w="536498">
                <a:moveTo>
                  <a:pt x="0" y="0"/>
                </a:moveTo>
                <a:lnTo>
                  <a:pt x="536499" y="0"/>
                </a:lnTo>
                <a:lnTo>
                  <a:pt x="536499" y="536498"/>
                </a:lnTo>
                <a:lnTo>
                  <a:pt x="0" y="5364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1048802" y="7240949"/>
            <a:ext cx="494554" cy="536498"/>
          </a:xfrm>
          <a:custGeom>
            <a:avLst/>
            <a:gdLst/>
            <a:ahLst/>
            <a:cxnLst/>
            <a:rect r="r" b="b" t="t" l="l"/>
            <a:pathLst>
              <a:path h="536498" w="494554">
                <a:moveTo>
                  <a:pt x="0" y="0"/>
                </a:moveTo>
                <a:lnTo>
                  <a:pt x="494554" y="0"/>
                </a:lnTo>
                <a:lnTo>
                  <a:pt x="494554" y="536498"/>
                </a:lnTo>
                <a:lnTo>
                  <a:pt x="0" y="5364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9" id="89"/>
          <p:cNvSpPr txBox="true"/>
          <p:nvPr/>
        </p:nvSpPr>
        <p:spPr>
          <a:xfrm rot="0">
            <a:off x="337518" y="7062248"/>
            <a:ext cx="1334127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IoT SENSORS</a:t>
            </a:r>
          </a:p>
        </p:txBody>
      </p:sp>
      <p:sp>
        <p:nvSpPr>
          <p:cNvPr name="Freeform 90" id="90"/>
          <p:cNvSpPr/>
          <p:nvPr/>
        </p:nvSpPr>
        <p:spPr>
          <a:xfrm flipH="false" flipV="false" rot="0">
            <a:off x="355089" y="8583422"/>
            <a:ext cx="1208617" cy="891511"/>
          </a:xfrm>
          <a:custGeom>
            <a:avLst/>
            <a:gdLst/>
            <a:ahLst/>
            <a:cxnLst/>
            <a:rect r="r" b="b" t="t" l="l"/>
            <a:pathLst>
              <a:path h="891511" w="1208617">
                <a:moveTo>
                  <a:pt x="0" y="0"/>
                </a:moveTo>
                <a:lnTo>
                  <a:pt x="1208617" y="0"/>
                </a:lnTo>
                <a:lnTo>
                  <a:pt x="1208617" y="891511"/>
                </a:lnTo>
                <a:lnTo>
                  <a:pt x="0" y="89151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-14418" t="-19639" r="-12883" b="-15838"/>
            </a:stretch>
          </a:blipFill>
        </p:spPr>
      </p:sp>
      <p:sp>
        <p:nvSpPr>
          <p:cNvPr name="TextBox 91" id="91"/>
          <p:cNvSpPr txBox="true"/>
          <p:nvPr/>
        </p:nvSpPr>
        <p:spPr>
          <a:xfrm rot="0">
            <a:off x="355089" y="8350481"/>
            <a:ext cx="1208617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RASPBERRY PI</a:t>
            </a:r>
          </a:p>
        </p:txBody>
      </p:sp>
      <p:sp>
        <p:nvSpPr>
          <p:cNvPr name="AutoShape 92" id="92"/>
          <p:cNvSpPr/>
          <p:nvPr/>
        </p:nvSpPr>
        <p:spPr>
          <a:xfrm>
            <a:off x="950612" y="7875666"/>
            <a:ext cx="0" cy="43732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3" id="93"/>
          <p:cNvSpPr/>
          <p:nvPr/>
        </p:nvSpPr>
        <p:spPr>
          <a:xfrm>
            <a:off x="1671644" y="8982185"/>
            <a:ext cx="132896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4" id="94"/>
          <p:cNvSpPr/>
          <p:nvPr/>
        </p:nvSpPr>
        <p:spPr>
          <a:xfrm>
            <a:off x="15235634" y="5699178"/>
            <a:ext cx="47785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95" id="95"/>
          <p:cNvSpPr txBox="true"/>
          <p:nvPr/>
        </p:nvSpPr>
        <p:spPr>
          <a:xfrm rot="0">
            <a:off x="8112008" y="5372822"/>
            <a:ext cx="976853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IMAGE CAPTURES</a:t>
            </a:r>
          </a:p>
        </p:txBody>
      </p:sp>
      <p:sp>
        <p:nvSpPr>
          <p:cNvPr name="AutoShape 96" id="96"/>
          <p:cNvSpPr/>
          <p:nvPr/>
        </p:nvSpPr>
        <p:spPr>
          <a:xfrm>
            <a:off x="13118247" y="2789231"/>
            <a:ext cx="4373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7" id="97"/>
          <p:cNvSpPr/>
          <p:nvPr/>
        </p:nvSpPr>
        <p:spPr>
          <a:xfrm flipH="false" flipV="false" rot="0">
            <a:off x="15657754" y="4429383"/>
            <a:ext cx="2292728" cy="2292728"/>
          </a:xfrm>
          <a:custGeom>
            <a:avLst/>
            <a:gdLst/>
            <a:ahLst/>
            <a:cxnLst/>
            <a:rect r="r" b="b" t="t" l="l"/>
            <a:pathLst>
              <a:path h="2292728" w="2292728">
                <a:moveTo>
                  <a:pt x="0" y="0"/>
                </a:moveTo>
                <a:lnTo>
                  <a:pt x="2292728" y="0"/>
                </a:lnTo>
                <a:lnTo>
                  <a:pt x="2292728" y="2292728"/>
                </a:lnTo>
                <a:lnTo>
                  <a:pt x="0" y="2292728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TextBox 98" id="98"/>
          <p:cNvSpPr txBox="true"/>
          <p:nvPr/>
        </p:nvSpPr>
        <p:spPr>
          <a:xfrm rot="0">
            <a:off x="16235101" y="6807769"/>
            <a:ext cx="1367730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DISPLAY ON THE REFRIGERATOR</a:t>
            </a:r>
          </a:p>
        </p:txBody>
      </p:sp>
      <p:grpSp>
        <p:nvGrpSpPr>
          <p:cNvPr name="Group 99" id="99"/>
          <p:cNvGrpSpPr/>
          <p:nvPr/>
        </p:nvGrpSpPr>
        <p:grpSpPr>
          <a:xfrm rot="0">
            <a:off x="4924883" y="1682172"/>
            <a:ext cx="2993287" cy="2174409"/>
            <a:chOff x="0" y="0"/>
            <a:chExt cx="1282043" cy="931313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1282043" cy="931313"/>
            </a:xfrm>
            <a:custGeom>
              <a:avLst/>
              <a:gdLst/>
              <a:ahLst/>
              <a:cxnLst/>
              <a:rect r="r" b="b" t="t" l="l"/>
              <a:pathLst>
                <a:path h="931313" w="1282043">
                  <a:moveTo>
                    <a:pt x="25864" y="0"/>
                  </a:moveTo>
                  <a:lnTo>
                    <a:pt x="1256179" y="0"/>
                  </a:lnTo>
                  <a:cubicBezTo>
                    <a:pt x="1263038" y="0"/>
                    <a:pt x="1269617" y="2725"/>
                    <a:pt x="1274468" y="7575"/>
                  </a:cubicBezTo>
                  <a:cubicBezTo>
                    <a:pt x="1279318" y="12426"/>
                    <a:pt x="1282043" y="19005"/>
                    <a:pt x="1282043" y="25864"/>
                  </a:cubicBezTo>
                  <a:lnTo>
                    <a:pt x="1282043" y="905448"/>
                  </a:lnTo>
                  <a:cubicBezTo>
                    <a:pt x="1282043" y="919733"/>
                    <a:pt x="1270463" y="931313"/>
                    <a:pt x="1256179" y="931313"/>
                  </a:cubicBezTo>
                  <a:lnTo>
                    <a:pt x="25864" y="931313"/>
                  </a:lnTo>
                  <a:cubicBezTo>
                    <a:pt x="11580" y="931313"/>
                    <a:pt x="0" y="919733"/>
                    <a:pt x="0" y="905448"/>
                  </a:cubicBezTo>
                  <a:lnTo>
                    <a:pt x="0" y="25864"/>
                  </a:lnTo>
                  <a:cubicBezTo>
                    <a:pt x="0" y="11580"/>
                    <a:pt x="11580" y="0"/>
                    <a:pt x="2586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name="TextBox 101" id="101"/>
            <p:cNvSpPr txBox="true"/>
            <p:nvPr/>
          </p:nvSpPr>
          <p:spPr>
            <a:xfrm>
              <a:off x="0" y="-19050"/>
              <a:ext cx="1282043" cy="950363"/>
            </a:xfrm>
            <a:prstGeom prst="rect">
              <a:avLst/>
            </a:prstGeom>
          </p:spPr>
          <p:txBody>
            <a:bodyPr anchor="ctr" rtlCol="false" tIns="32435" lIns="32435" bIns="32435" rIns="32435"/>
            <a:lstStyle/>
            <a:p>
              <a:pPr algn="ctr">
                <a:lnSpc>
                  <a:spcPts val="1519"/>
                </a:lnSpc>
              </a:pPr>
            </a:p>
          </p:txBody>
        </p:sp>
      </p:grpSp>
      <p:sp>
        <p:nvSpPr>
          <p:cNvPr name="Freeform 102" id="102"/>
          <p:cNvSpPr/>
          <p:nvPr/>
        </p:nvSpPr>
        <p:spPr>
          <a:xfrm flipH="false" flipV="false" rot="0">
            <a:off x="5949873" y="2045146"/>
            <a:ext cx="943307" cy="932526"/>
          </a:xfrm>
          <a:custGeom>
            <a:avLst/>
            <a:gdLst/>
            <a:ahLst/>
            <a:cxnLst/>
            <a:rect r="r" b="b" t="t" l="l"/>
            <a:pathLst>
              <a:path h="932526" w="943307">
                <a:moveTo>
                  <a:pt x="0" y="0"/>
                </a:moveTo>
                <a:lnTo>
                  <a:pt x="943307" y="0"/>
                </a:lnTo>
                <a:lnTo>
                  <a:pt x="943307" y="932527"/>
                </a:lnTo>
                <a:lnTo>
                  <a:pt x="0" y="932527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-141445" t="-24576" r="-144176" b="-11239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3" id="103"/>
          <p:cNvSpPr/>
          <p:nvPr/>
        </p:nvSpPr>
        <p:spPr>
          <a:xfrm flipH="false" flipV="false" rot="0">
            <a:off x="6893180" y="2977673"/>
            <a:ext cx="943307" cy="657255"/>
          </a:xfrm>
          <a:custGeom>
            <a:avLst/>
            <a:gdLst/>
            <a:ahLst/>
            <a:cxnLst/>
            <a:rect r="r" b="b" t="t" l="l"/>
            <a:pathLst>
              <a:path h="657255" w="943307">
                <a:moveTo>
                  <a:pt x="0" y="0"/>
                </a:moveTo>
                <a:lnTo>
                  <a:pt x="943307" y="0"/>
                </a:lnTo>
                <a:lnTo>
                  <a:pt x="943307" y="657254"/>
                </a:lnTo>
                <a:lnTo>
                  <a:pt x="0" y="657254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-181336" r="-222671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4" id="104"/>
          <p:cNvSpPr/>
          <p:nvPr/>
        </p:nvSpPr>
        <p:spPr>
          <a:xfrm flipH="false" flipV="false" rot="0">
            <a:off x="5949873" y="2977673"/>
            <a:ext cx="943307" cy="657255"/>
          </a:xfrm>
          <a:custGeom>
            <a:avLst/>
            <a:gdLst/>
            <a:ahLst/>
            <a:cxnLst/>
            <a:rect r="r" b="b" t="t" l="l"/>
            <a:pathLst>
              <a:path h="657255" w="943307">
                <a:moveTo>
                  <a:pt x="0" y="0"/>
                </a:moveTo>
                <a:lnTo>
                  <a:pt x="943307" y="0"/>
                </a:lnTo>
                <a:lnTo>
                  <a:pt x="943307" y="657254"/>
                </a:lnTo>
                <a:lnTo>
                  <a:pt x="0" y="657254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-108081" t="-173003" r="-106926" b="-165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5" id="105"/>
          <p:cNvSpPr/>
          <p:nvPr/>
        </p:nvSpPr>
        <p:spPr>
          <a:xfrm flipH="false" flipV="false" rot="0">
            <a:off x="6893180" y="2322933"/>
            <a:ext cx="943307" cy="654740"/>
          </a:xfrm>
          <a:custGeom>
            <a:avLst/>
            <a:gdLst/>
            <a:ahLst/>
            <a:cxnLst/>
            <a:rect r="r" b="b" t="t" l="l"/>
            <a:pathLst>
              <a:path h="654740" w="943307">
                <a:moveTo>
                  <a:pt x="0" y="0"/>
                </a:moveTo>
                <a:lnTo>
                  <a:pt x="943307" y="0"/>
                </a:lnTo>
                <a:lnTo>
                  <a:pt x="943307" y="654740"/>
                </a:lnTo>
                <a:lnTo>
                  <a:pt x="0" y="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-215747" t="-31588" r="0" b="-14476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6" id="106"/>
          <p:cNvSpPr/>
          <p:nvPr/>
        </p:nvSpPr>
        <p:spPr>
          <a:xfrm flipH="false" flipV="false" rot="0">
            <a:off x="5006566" y="2977673"/>
            <a:ext cx="943307" cy="657255"/>
          </a:xfrm>
          <a:custGeom>
            <a:avLst/>
            <a:gdLst/>
            <a:ahLst/>
            <a:cxnLst/>
            <a:rect r="r" b="b" t="t" l="l"/>
            <a:pathLst>
              <a:path h="657255" w="943307">
                <a:moveTo>
                  <a:pt x="0" y="0"/>
                </a:moveTo>
                <a:lnTo>
                  <a:pt x="943307" y="0"/>
                </a:lnTo>
                <a:lnTo>
                  <a:pt x="943307" y="657254"/>
                </a:lnTo>
                <a:lnTo>
                  <a:pt x="0" y="657254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-199920" t="-156546" r="0" b="-4953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7" id="107"/>
          <p:cNvSpPr/>
          <p:nvPr/>
        </p:nvSpPr>
        <p:spPr>
          <a:xfrm flipH="false" flipV="false" rot="0">
            <a:off x="5006566" y="2317951"/>
            <a:ext cx="943307" cy="659721"/>
          </a:xfrm>
          <a:custGeom>
            <a:avLst/>
            <a:gdLst/>
            <a:ahLst/>
            <a:cxnLst/>
            <a:rect r="r" b="b" t="t" l="l"/>
            <a:pathLst>
              <a:path h="659721" w="943307">
                <a:moveTo>
                  <a:pt x="0" y="0"/>
                </a:moveTo>
                <a:lnTo>
                  <a:pt x="943307" y="0"/>
                </a:lnTo>
                <a:lnTo>
                  <a:pt x="943307" y="659722"/>
                </a:lnTo>
                <a:lnTo>
                  <a:pt x="0" y="6597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18884" r="0" b="-10825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8" id="108"/>
          <p:cNvSpPr txBox="true"/>
          <p:nvPr/>
        </p:nvSpPr>
        <p:spPr>
          <a:xfrm rot="0">
            <a:off x="5006566" y="3635638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Blurred (Noise Reduction)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5949873" y="3635638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Edge detection (Canny)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6893180" y="3635638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Normalized (0-1)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5006566" y="2164420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Original Image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5949873" y="1891619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Resized (128 x 128)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6893180" y="2170277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Garyscale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4924883" y="1726196"/>
            <a:ext cx="2993287" cy="14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  <a:spcBef>
                <a:spcPct val="0"/>
              </a:spcBef>
            </a:pPr>
            <a:r>
              <a:rPr lang="en-US" b="true" sz="73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PREPROCESSING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2390935" y="7590493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Tomato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3334241" y="7590493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Apples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4277548" y="7590493"/>
            <a:ext cx="943307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"/>
              </a:lnSpc>
              <a:spcBef>
                <a:spcPct val="0"/>
              </a:spcBef>
            </a:pPr>
            <a:r>
              <a:rPr lang="en-US" sz="61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Raw Chicken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3932" y="6327367"/>
            <a:ext cx="4438839" cy="4438839"/>
          </a:xfrm>
          <a:custGeom>
            <a:avLst/>
            <a:gdLst/>
            <a:ahLst/>
            <a:cxnLst/>
            <a:rect r="r" b="b" t="t" l="l"/>
            <a:pathLst>
              <a:path h="4438839" w="4438839">
                <a:moveTo>
                  <a:pt x="0" y="0"/>
                </a:moveTo>
                <a:lnTo>
                  <a:pt x="4438839" y="0"/>
                </a:lnTo>
                <a:lnTo>
                  <a:pt x="4438839" y="4438839"/>
                </a:lnTo>
                <a:lnTo>
                  <a:pt x="0" y="4438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38325"/>
            <a:ext cx="6673636" cy="471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</a:t>
            </a: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hree different food image datasets were used: [1], [2], and [3].</a:t>
            </a:r>
          </a:p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Selected and organized images from these datasets to create one final combined dataset.</a:t>
            </a:r>
          </a:p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The final dataset has two main folders:</a:t>
            </a:r>
          </a:p>
          <a:p>
            <a:pPr algn="just" marL="1020991" indent="-340330" lvl="2">
              <a:lnSpc>
                <a:spcPts val="2837"/>
              </a:lnSpc>
              <a:spcBef>
                <a:spcPct val="0"/>
              </a:spcBef>
              <a:buFont typeface="Arial"/>
              <a:buChar char="⚬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Fresh</a:t>
            </a:r>
          </a:p>
          <a:p>
            <a:pPr algn="just" marL="1020991" indent="-340330" lvl="2">
              <a:lnSpc>
                <a:spcPts val="2837"/>
              </a:lnSpc>
              <a:spcBef>
                <a:spcPct val="0"/>
              </a:spcBef>
              <a:buFont typeface="Arial"/>
              <a:buChar char="⚬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Rotten</a:t>
            </a:r>
          </a:p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Each folder contains 13 common subfolders based on food categories:</a:t>
            </a:r>
          </a:p>
          <a:p>
            <a:pPr algn="just" marL="1020991" indent="-340330" lvl="2">
              <a:lnSpc>
                <a:spcPts val="2837"/>
              </a:lnSpc>
              <a:spcBef>
                <a:spcPct val="0"/>
              </a:spcBef>
              <a:buFont typeface="Arial"/>
              <a:buChar char="⚬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apple, banana, bell pepper, bitter gourd, capsicum, carrot, cucumber, mango, okra, orange, potato, strawberry, tomato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00282"/>
            <a:ext cx="1933575" cy="67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DATASET: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501157"/>
            <a:ext cx="13347272" cy="327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</a:t>
            </a: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his results in 26 subfolders in total (13 for Fresh + 13 for Rotten).</a:t>
            </a:r>
          </a:p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To</a:t>
            </a: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address class imbalance, 100 images were selected from each subfolder.</a:t>
            </a:r>
          </a:p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</a:t>
            </a: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inal dataset size: 2,600 images (26 subfolders × 100 images).</a:t>
            </a:r>
          </a:p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L</a:t>
            </a: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abels were assigned based on the source dataset:</a:t>
            </a:r>
          </a:p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</a:t>
            </a: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ataset 1 → Label 1</a:t>
            </a:r>
          </a:p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Dataset 2 → Label 2</a:t>
            </a:r>
          </a:p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Dataset 3 → Label 3</a:t>
            </a:r>
          </a:p>
          <a:p>
            <a:pPr algn="just" marL="510495" indent="-255248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sz="23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Combined dataset → Label 4</a:t>
            </a:r>
          </a:p>
          <a:p>
            <a:pPr algn="just" marL="1020991" indent="-340330" lvl="2">
              <a:lnSpc>
                <a:spcPts val="2837"/>
              </a:lnSpc>
              <a:spcBef>
                <a:spcPct val="0"/>
              </a:spcBef>
              <a:buFont typeface="Arial"/>
              <a:buChar char="⚬"/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55830" y="1673381"/>
            <a:ext cx="9746569" cy="4653987"/>
          </a:xfrm>
          <a:custGeom>
            <a:avLst/>
            <a:gdLst/>
            <a:ahLst/>
            <a:cxnLst/>
            <a:rect r="r" b="b" t="t" l="l"/>
            <a:pathLst>
              <a:path h="4653987" w="9746569">
                <a:moveTo>
                  <a:pt x="0" y="0"/>
                </a:moveTo>
                <a:lnTo>
                  <a:pt x="9746569" y="0"/>
                </a:lnTo>
                <a:lnTo>
                  <a:pt x="9746569" y="4653986"/>
                </a:lnTo>
                <a:lnTo>
                  <a:pt x="0" y="4653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7955830" y="1274919"/>
            <a:ext cx="9746569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7"/>
              </a:lnSpc>
              <a:spcBef>
                <a:spcPct val="0"/>
              </a:spcBef>
            </a:pPr>
            <a:r>
              <a:rPr lang="en-US" b="true" sz="1664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Fig 2 : </a:t>
            </a:r>
            <a:r>
              <a:rPr lang="en-US" sz="16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Dataset Preparation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9665" y="6254749"/>
            <a:ext cx="4438839" cy="4438839"/>
          </a:xfrm>
          <a:custGeom>
            <a:avLst/>
            <a:gdLst/>
            <a:ahLst/>
            <a:cxnLst/>
            <a:rect r="r" b="b" t="t" l="l"/>
            <a:pathLst>
              <a:path h="4438839" w="4438839">
                <a:moveTo>
                  <a:pt x="0" y="0"/>
                </a:moveTo>
                <a:lnTo>
                  <a:pt x="4438840" y="0"/>
                </a:lnTo>
                <a:lnTo>
                  <a:pt x="4438840" y="4438839"/>
                </a:lnTo>
                <a:lnTo>
                  <a:pt x="0" y="4438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04679" y="9274072"/>
            <a:ext cx="704303" cy="333348"/>
            <a:chOff x="0" y="0"/>
            <a:chExt cx="1046480" cy="495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6480" cy="495302"/>
            </a:xfrm>
            <a:custGeom>
              <a:avLst/>
              <a:gdLst/>
              <a:ahLst/>
              <a:cxnLst/>
              <a:rect r="r" b="b" t="t" l="l"/>
              <a:pathLst>
                <a:path h="495302" w="1046480">
                  <a:moveTo>
                    <a:pt x="0" y="0"/>
                  </a:moveTo>
                  <a:lnTo>
                    <a:pt x="1046480" y="0"/>
                  </a:lnTo>
                  <a:lnTo>
                    <a:pt x="1046480" y="495302"/>
                  </a:lnTo>
                  <a:lnTo>
                    <a:pt x="0" y="4953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046480" cy="4953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3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56830" y="1673527"/>
            <a:ext cx="5887240" cy="7759333"/>
          </a:xfrm>
          <a:custGeom>
            <a:avLst/>
            <a:gdLst/>
            <a:ahLst/>
            <a:cxnLst/>
            <a:rect r="r" b="b" t="t" l="l"/>
            <a:pathLst>
              <a:path h="7759333" w="5887240">
                <a:moveTo>
                  <a:pt x="0" y="0"/>
                </a:moveTo>
                <a:lnTo>
                  <a:pt x="5887240" y="0"/>
                </a:lnTo>
                <a:lnTo>
                  <a:pt x="5887240" y="7759333"/>
                </a:lnTo>
                <a:lnTo>
                  <a:pt x="0" y="7759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62232" y="3902790"/>
            <a:ext cx="8609147" cy="1859639"/>
          </a:xfrm>
          <a:custGeom>
            <a:avLst/>
            <a:gdLst/>
            <a:ahLst/>
            <a:cxnLst/>
            <a:rect r="r" b="b" t="t" l="l"/>
            <a:pathLst>
              <a:path h="1859639" w="8609147">
                <a:moveTo>
                  <a:pt x="0" y="0"/>
                </a:moveTo>
                <a:lnTo>
                  <a:pt x="8609147" y="0"/>
                </a:lnTo>
                <a:lnTo>
                  <a:pt x="8609147" y="1859640"/>
                </a:lnTo>
                <a:lnTo>
                  <a:pt x="0" y="1859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02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62232" y="976739"/>
            <a:ext cx="8609147" cy="2678401"/>
          </a:xfrm>
          <a:custGeom>
            <a:avLst/>
            <a:gdLst/>
            <a:ahLst/>
            <a:cxnLst/>
            <a:rect r="r" b="b" t="t" l="l"/>
            <a:pathLst>
              <a:path h="2678401" w="8609147">
                <a:moveTo>
                  <a:pt x="0" y="0"/>
                </a:moveTo>
                <a:lnTo>
                  <a:pt x="8609147" y="0"/>
                </a:lnTo>
                <a:lnTo>
                  <a:pt x="8609147" y="2678401"/>
                </a:lnTo>
                <a:lnTo>
                  <a:pt x="0" y="26784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362232" y="5886255"/>
            <a:ext cx="5312397" cy="822658"/>
          </a:xfrm>
          <a:custGeom>
            <a:avLst/>
            <a:gdLst/>
            <a:ahLst/>
            <a:cxnLst/>
            <a:rect r="r" b="b" t="t" l="l"/>
            <a:pathLst>
              <a:path h="822658" w="5312397">
                <a:moveTo>
                  <a:pt x="0" y="0"/>
                </a:moveTo>
                <a:lnTo>
                  <a:pt x="5312398" y="0"/>
                </a:lnTo>
                <a:lnTo>
                  <a:pt x="5312398" y="822657"/>
                </a:lnTo>
                <a:lnTo>
                  <a:pt x="0" y="822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716" t="0" r="-4312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156830" y="711265"/>
            <a:ext cx="4791075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DATA PREPROCESSING: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03278" y="6945599"/>
            <a:ext cx="6334130" cy="41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 b="true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📈 Why Preprocessing is Important for Our Project: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62232" y="7511893"/>
            <a:ext cx="8331894" cy="192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Ensures all images are uniform and clean.</a:t>
            </a:r>
          </a:p>
          <a:p>
            <a:pPr algn="l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Reduces computational complexity.</a:t>
            </a:r>
          </a:p>
          <a:p>
            <a:pPr algn="l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Enhances model ability to extract meaningful features</a:t>
            </a:r>
          </a:p>
          <a:p>
            <a:pPr algn="l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  (edges, textures, shapes).</a:t>
            </a:r>
          </a:p>
          <a:p>
            <a:pPr algn="l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Improves overall training performance and accuracy.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016" y="2075534"/>
            <a:ext cx="6810985" cy="3684317"/>
          </a:xfrm>
          <a:custGeom>
            <a:avLst/>
            <a:gdLst/>
            <a:ahLst/>
            <a:cxnLst/>
            <a:rect r="r" b="b" t="t" l="l"/>
            <a:pathLst>
              <a:path h="3684317" w="6810985">
                <a:moveTo>
                  <a:pt x="0" y="0"/>
                </a:moveTo>
                <a:lnTo>
                  <a:pt x="6810985" y="0"/>
                </a:lnTo>
                <a:lnTo>
                  <a:pt x="6810985" y="3684317"/>
                </a:lnTo>
                <a:lnTo>
                  <a:pt x="0" y="368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7973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05060" y="0"/>
            <a:ext cx="4987812" cy="4987812"/>
          </a:xfrm>
          <a:custGeom>
            <a:avLst/>
            <a:gdLst/>
            <a:ahLst/>
            <a:cxnLst/>
            <a:rect r="r" b="b" t="t" l="l"/>
            <a:pathLst>
              <a:path h="4987812" w="4987812">
                <a:moveTo>
                  <a:pt x="0" y="0"/>
                </a:moveTo>
                <a:lnTo>
                  <a:pt x="4987812" y="0"/>
                </a:lnTo>
                <a:lnTo>
                  <a:pt x="4987812" y="4987812"/>
                </a:lnTo>
                <a:lnTo>
                  <a:pt x="0" y="4987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11484" y="2075534"/>
            <a:ext cx="9772500" cy="6149398"/>
          </a:xfrm>
          <a:custGeom>
            <a:avLst/>
            <a:gdLst/>
            <a:ahLst/>
            <a:cxnLst/>
            <a:rect r="r" b="b" t="t" l="l"/>
            <a:pathLst>
              <a:path h="6149398" w="9772500">
                <a:moveTo>
                  <a:pt x="0" y="0"/>
                </a:moveTo>
                <a:lnTo>
                  <a:pt x="9772500" y="0"/>
                </a:lnTo>
                <a:lnTo>
                  <a:pt x="9772500" y="6149398"/>
                </a:lnTo>
                <a:lnTo>
                  <a:pt x="0" y="6149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2" t="-515" r="0" b="-51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704016" y="1088109"/>
            <a:ext cx="4835525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DATA AUGUMENTATION: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7533" y="6144475"/>
            <a:ext cx="7107468" cy="43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2344" b="true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🚀 Why Augmentation is Important for Our Project: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4016" y="6656915"/>
            <a:ext cx="6710325" cy="248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234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Increases training data without additional collection effort.</a:t>
            </a:r>
          </a:p>
          <a:p>
            <a:pPr algn="l">
              <a:lnSpc>
                <a:spcPts val="3282"/>
              </a:lnSpc>
            </a:pPr>
            <a:r>
              <a:rPr lang="en-US" sz="234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Reduces overfitting by exposing the model to diverse examples.</a:t>
            </a:r>
          </a:p>
          <a:p>
            <a:pPr algn="l">
              <a:lnSpc>
                <a:spcPts val="3282"/>
              </a:lnSpc>
            </a:pPr>
            <a:r>
              <a:rPr lang="en-US" sz="234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Makes he model more robust to different camera angles, lighting, and positioning.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12167" y="1616288"/>
            <a:ext cx="4744087" cy="2700228"/>
          </a:xfrm>
          <a:custGeom>
            <a:avLst/>
            <a:gdLst/>
            <a:ahLst/>
            <a:cxnLst/>
            <a:rect r="r" b="b" t="t" l="l"/>
            <a:pathLst>
              <a:path h="2700228" w="4744087">
                <a:moveTo>
                  <a:pt x="0" y="0"/>
                </a:moveTo>
                <a:lnTo>
                  <a:pt x="4744087" y="0"/>
                </a:lnTo>
                <a:lnTo>
                  <a:pt x="4744087" y="2700228"/>
                </a:lnTo>
                <a:lnTo>
                  <a:pt x="0" y="2700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56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0175898" y="1487854"/>
            <a:ext cx="6961090" cy="7544081"/>
            <a:chOff x="0" y="0"/>
            <a:chExt cx="9281453" cy="10058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81453" cy="3921414"/>
            </a:xfrm>
            <a:custGeom>
              <a:avLst/>
              <a:gdLst/>
              <a:ahLst/>
              <a:cxnLst/>
              <a:rect r="r" b="b" t="t" l="l"/>
              <a:pathLst>
                <a:path h="3921414" w="9281453">
                  <a:moveTo>
                    <a:pt x="0" y="0"/>
                  </a:moveTo>
                  <a:lnTo>
                    <a:pt x="9281453" y="0"/>
                  </a:lnTo>
                  <a:lnTo>
                    <a:pt x="9281453" y="3921414"/>
                  </a:lnTo>
                  <a:lnTo>
                    <a:pt x="0" y="3921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3921414"/>
              <a:ext cx="9281453" cy="6137361"/>
            </a:xfrm>
            <a:custGeom>
              <a:avLst/>
              <a:gdLst/>
              <a:ahLst/>
              <a:cxnLst/>
              <a:rect r="r" b="b" t="t" l="l"/>
              <a:pathLst>
                <a:path h="6137361" w="9281453">
                  <a:moveTo>
                    <a:pt x="0" y="0"/>
                  </a:moveTo>
                  <a:lnTo>
                    <a:pt x="9281453" y="0"/>
                  </a:lnTo>
                  <a:lnTo>
                    <a:pt x="9281453" y="6137361"/>
                  </a:lnTo>
                  <a:lnTo>
                    <a:pt x="0" y="6137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57514" y="1487854"/>
            <a:ext cx="4035009" cy="4505994"/>
          </a:xfrm>
          <a:custGeom>
            <a:avLst/>
            <a:gdLst/>
            <a:ahLst/>
            <a:cxnLst/>
            <a:rect r="r" b="b" t="t" l="l"/>
            <a:pathLst>
              <a:path h="4505994" w="4035009">
                <a:moveTo>
                  <a:pt x="0" y="0"/>
                </a:moveTo>
                <a:lnTo>
                  <a:pt x="4035009" y="0"/>
                </a:lnTo>
                <a:lnTo>
                  <a:pt x="4035009" y="4505995"/>
                </a:lnTo>
                <a:lnTo>
                  <a:pt x="0" y="4505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51013" y="6101864"/>
            <a:ext cx="8409544" cy="3332282"/>
          </a:xfrm>
          <a:custGeom>
            <a:avLst/>
            <a:gdLst/>
            <a:ahLst/>
            <a:cxnLst/>
            <a:rect r="r" b="b" t="t" l="l"/>
            <a:pathLst>
              <a:path h="3332282" w="8409544">
                <a:moveTo>
                  <a:pt x="0" y="0"/>
                </a:moveTo>
                <a:lnTo>
                  <a:pt x="8409544" y="0"/>
                </a:lnTo>
                <a:lnTo>
                  <a:pt x="8409544" y="3332282"/>
                </a:lnTo>
                <a:lnTo>
                  <a:pt x="0" y="3332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151013" y="709979"/>
            <a:ext cx="2719983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CLUSTERING: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09884" y="4383191"/>
            <a:ext cx="474408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7"/>
              </a:lnSpc>
              <a:spcBef>
                <a:spcPct val="0"/>
              </a:spcBef>
            </a:pPr>
            <a:r>
              <a:rPr lang="en-US" b="true" sz="1664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Fig 3(a) : </a:t>
            </a:r>
            <a:r>
              <a:rPr lang="en-US" sz="16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Visualization of Clusters = 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75898" y="9157921"/>
            <a:ext cx="696109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7"/>
              </a:lnSpc>
              <a:spcBef>
                <a:spcPct val="0"/>
              </a:spcBef>
            </a:pPr>
            <a:r>
              <a:rPr lang="en-US" b="true" sz="1664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Fig 3(b) : </a:t>
            </a:r>
            <a:r>
              <a:rPr lang="en-US" sz="1664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Clustered Images; Fresh - 2 Clusters , Rotten - 3  Clusters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05060" y="0"/>
            <a:ext cx="4987812" cy="4987812"/>
          </a:xfrm>
          <a:custGeom>
            <a:avLst/>
            <a:gdLst/>
            <a:ahLst/>
            <a:cxnLst/>
            <a:rect r="r" b="b" t="t" l="l"/>
            <a:pathLst>
              <a:path h="4987812" w="4987812">
                <a:moveTo>
                  <a:pt x="0" y="0"/>
                </a:moveTo>
                <a:lnTo>
                  <a:pt x="4987812" y="0"/>
                </a:lnTo>
                <a:lnTo>
                  <a:pt x="4987812" y="4987812"/>
                </a:lnTo>
                <a:lnTo>
                  <a:pt x="0" y="4987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27341"/>
            <a:ext cx="2711153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 u="sng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48066"/>
            <a:ext cx="15395699" cy="486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[1] </a:t>
            </a:r>
            <a:r>
              <a:rPr lang="en-US" sz="2099" u="sng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  <a:hlinkClick r:id="rId5" tooltip="https://www.kaggle.com/datasets/alinesellwia/food-freshness"/>
              </a:rPr>
              <a:t>https://www.kaggle.com/datasets/alinesellwia/food-freshness</a:t>
            </a: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[2] </a:t>
            </a:r>
            <a:r>
              <a:rPr lang="en-US" sz="2099" u="sng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  <a:hlinkClick r:id="rId6" tooltip="https://www.kaggle.com/datasets/swoyam2609/fresh-and-stale-classification"/>
              </a:rPr>
              <a:t>https://www.kaggle.com/datasets/swoyam2609/fresh-and-stale-classification</a:t>
            </a: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[3] </a:t>
            </a:r>
            <a:r>
              <a:rPr lang="en-US" sz="2099" u="sng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https://www.kaggle.com/datasets/muhriddinmuxiddinov/fruits-and-vegetables-dataset</a:t>
            </a: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[4] </a:t>
            </a:r>
            <a:r>
              <a:rPr lang="en-US" sz="2099" u="sng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https://www.kaggle.com/datasets/ulnnproject/food-freshness-dataset</a:t>
            </a:r>
          </a:p>
          <a:p>
            <a:pPr algn="just">
              <a:lnSpc>
                <a:spcPts val="2939"/>
              </a:lnSpc>
            </a:pPr>
            <a:r>
              <a:rPr lang="en-US" sz="2099" u="sng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[5]</a:t>
            </a:r>
            <a:r>
              <a:rPr lang="en-US" sz="20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</a:t>
            </a:r>
            <a:r>
              <a:rPr lang="en-US" sz="20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Bhuiyan, Zarif Wasif, et al. "IoT Based Meat Freshness Classification Using Deep Learning." IEEE Access (2024).</a:t>
            </a: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[6] Pazos, Jorge Felix Martínez, et al. "FRESHNets: Highly Accurate and Efficient Food Freshness Assessment Based on Deep Convolutional Neural Networks." Inteligencia Artificial 27.74 (2024): 48-61.</a:t>
            </a: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[7] Soomro, Muhammad Hanif, et al. "USE IMAGE PROCESSING MODEL TO FRUIT QUALITY DETECTION." Kashf Journal of Multidisciplinary Research 1.11 (2024): 85-106</a:t>
            </a: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[8] Rokhva, Shayan, Babak Teimourpour, and Amir Hossein Soltani. "Computer Vision in the Food Industry: Accurate, Real-time, and Automatic Food Recognition with Pretrained MobileNetV2." arXiv preprint arXiv:2405.11621 (2024).</a:t>
            </a: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[9] Sahin, Hasan Alp, and Hasan Onder. "Use Of Deep Learning To Determine The Freshness Of Egg." Journal of the Institute of Science and Technology 14.1 (2024): 493-500.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DAGkfOjKvI8</dc:identifier>
  <dcterms:modified xsi:type="dcterms:W3CDTF">2011-08-01T06:04:30Z</dcterms:modified>
  <cp:revision>1</cp:revision>
  <dc:title>Food Freshness Detection - Stage 2</dc:title>
</cp:coreProperties>
</file>